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3" r:id="rId9"/>
    <p:sldId id="264" r:id="rId10"/>
    <p:sldId id="265" r:id="rId11"/>
    <p:sldId id="268" r:id="rId12"/>
    <p:sldId id="261" r:id="rId13"/>
    <p:sldId id="269" r:id="rId14"/>
    <p:sldId id="26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8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27B889-4FE8-4C42-99A9-27E0D3D4EE75}" type="datetimeFigureOut">
              <a:rPr lang="es-ES" smtClean="0"/>
              <a:t>04/03/14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AC67E-A221-EA41-B276-C8C4BA9F4DD5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79886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866C81-2BC3-D54E-ABED-8E06BD8F7A41}" type="datetimeFigureOut">
              <a:rPr lang="es-ES" smtClean="0"/>
              <a:t>04/03/14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1D93E-ED6A-5649-9574-23F31E01A34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27918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ángu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á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ángu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ángu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_tradnl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Marcador de fech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9F99613-BD3C-C44B-B8D1-C19F0E9E8B48}" type="datetime1">
              <a:rPr lang="es-MX" smtClean="0"/>
              <a:t>04/03/14</a:t>
            </a:fld>
            <a:endParaRPr lang="en-US"/>
          </a:p>
        </p:txBody>
      </p:sp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Conector recto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ángu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Marcador de número de diapositiva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‹Nr.›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E2EEBF3-1006-0440-8E5B-5B46C5396663}" type="datetime1">
              <a:rPr lang="es-MX" smtClean="0"/>
              <a:t>04/03/14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‹Nr.›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ángu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ángu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ángu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ángu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ángu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ector recto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‹Nr.›</a:t>
            </a:fld>
            <a:endParaRPr kumimoji="0" lang="en-US" dirty="0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D6C7F7C-BEED-2245-9B7B-5944F04C4B56}" type="datetime1">
              <a:rPr lang="es-MX" smtClean="0"/>
              <a:t>04/03/14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594078F-CB3B-8F44-A6D6-570145542190}" type="datetime1">
              <a:rPr lang="es-MX" smtClean="0"/>
              <a:t>04/03/14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‹Nr.›</a:t>
            </a:fld>
            <a:endParaRPr kumimoji="0" lang="en-US" dirty="0"/>
          </a:p>
        </p:txBody>
      </p:sp>
      <p:sp>
        <p:nvSpPr>
          <p:cNvPr id="8" name="Marcador de contenid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á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á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ángu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ángu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ángu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ángu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13" name="Rectángu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ángu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0082313-99B7-244E-BD29-51E6E0C6B038}" type="datetime1">
              <a:rPr lang="es-MX" smtClean="0"/>
              <a:t>04/03/14</a:t>
            </a:fld>
            <a:endParaRPr lang="en-US"/>
          </a:p>
        </p:txBody>
      </p:sp>
      <p:sp>
        <p:nvSpPr>
          <p:cNvPr id="8" name="Conector recto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‹Nr.›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DE7D47CC-3AB6-8D4E-8017-4146515EADC6}" type="datetime1">
              <a:rPr lang="es-MX" smtClean="0"/>
              <a:t>04/03/14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‹Nr.›</a:t>
            </a:fld>
            <a:endParaRPr kumimoji="0" lang="en-US"/>
          </a:p>
        </p:txBody>
      </p:sp>
      <p:sp>
        <p:nvSpPr>
          <p:cNvPr id="8" name="Conector recto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Marcador de contenid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12" name="Marcador de contenid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cto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ángu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á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ángu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ángu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ángu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ángu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1F64C94-5CF7-7240-BBE8-0098601FEA67}" type="datetime1">
              <a:rPr lang="es-MX" smtClean="0"/>
              <a:t>04/03/14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Conector recto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ángu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Marcador de contenid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26" name="Marcador de contenid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25" name="E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‹Nr.›</a:t>
            </a:fld>
            <a:endParaRPr kumimoji="0" lang="en-US" dirty="0"/>
          </a:p>
        </p:txBody>
      </p:sp>
      <p:sp>
        <p:nvSpPr>
          <p:cNvPr id="23" name="Títu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5E4F3EB-CFBC-6A4F-A7DB-B6B6947EB05C}" type="datetime1">
              <a:rPr lang="es-MX" smtClean="0"/>
              <a:t>04/03/14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‹Nr.›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ángu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ángu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ángu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ángu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ángu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B620492-BE0D-2D4D-9143-1EBDCB8D0E27}" type="datetime1">
              <a:rPr lang="es-MX" smtClean="0"/>
              <a:t>04/03/14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‹Nr.›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á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ángu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ángu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á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ángu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8" name="Rectángu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ector recto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Marcador de contenid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‹Nr.›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ángu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9F257AB-757F-F94A-B69C-6EFA6021162F}" type="datetime1">
              <a:rPr lang="es-MX" smtClean="0"/>
              <a:t>04/03/14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ctor recto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á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ángu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ángu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á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ángu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ángu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ángu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‹Nr.›</a:t>
            </a:fld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_tradnl" smtClean="0"/>
              <a:t>Arrastre la imagen al marcador de posición o haga clic en el icono para agregar</a:t>
            </a:r>
            <a:endParaRPr kumimoji="0" lang="en-U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22" name="Rectángu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52D8EE53-2690-454A-B45D-710A0129CA2D}" type="datetime1">
              <a:rPr lang="es-MX" smtClean="0"/>
              <a:t>04/03/14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ángu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ángu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á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ángu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ángu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Marcador de fech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BD9D5973-F0F6-B242-B5F5-2EACB6B73566}" type="datetime1">
              <a:rPr lang="es-MX" smtClean="0"/>
              <a:t>04/03/14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ángu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ector recto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‹Nr.›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Marcador de títu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13" name="Marcador de tex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_tradnl" smtClean="0"/>
              <a:t>Segundo nivel</a:t>
            </a:r>
          </a:p>
          <a:p>
            <a:pPr lvl="2" eaLnBrk="1" latinLnBrk="0" hangingPunct="1"/>
            <a:r>
              <a:rPr kumimoji="0" lang="es-ES_tradnl" smtClean="0"/>
              <a:t>Tercer nivel</a:t>
            </a:r>
          </a:p>
          <a:p>
            <a:pPr lvl="3" eaLnBrk="1" latinLnBrk="0" hangingPunct="1"/>
            <a:r>
              <a:rPr kumimoji="0" lang="es-ES_tradnl" smtClean="0"/>
              <a:t>Cuarto nivel</a:t>
            </a:r>
          </a:p>
          <a:p>
            <a:pPr lvl="4" eaLnBrk="1" latinLnBrk="0" hangingPunct="1"/>
            <a:r>
              <a:rPr kumimoji="0" lang="es-ES_tradnl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685800" y="2819400"/>
            <a:ext cx="8135349" cy="3544136"/>
          </a:xfrm>
        </p:spPr>
        <p:txBody>
          <a:bodyPr>
            <a:normAutofit lnSpcReduction="10000"/>
          </a:bodyPr>
          <a:lstStyle/>
          <a:p>
            <a:r>
              <a:rPr lang="es-ES" sz="2000" dirty="0" smtClean="0"/>
              <a:t>CONCENTRACIONES</a:t>
            </a:r>
          </a:p>
          <a:p>
            <a:endParaRPr lang="es-ES" sz="2000" dirty="0"/>
          </a:p>
          <a:p>
            <a:endParaRPr lang="es-ES" sz="2000" dirty="0" smtClean="0"/>
          </a:p>
          <a:p>
            <a:endParaRPr lang="es-ES" sz="2000" dirty="0"/>
          </a:p>
          <a:p>
            <a:endParaRPr lang="es-ES" sz="2000" dirty="0" smtClean="0"/>
          </a:p>
          <a:p>
            <a:endParaRPr lang="es-ES" sz="2000" dirty="0"/>
          </a:p>
          <a:p>
            <a:endParaRPr lang="es-ES" sz="2000" dirty="0" smtClean="0"/>
          </a:p>
          <a:p>
            <a:pPr algn="l"/>
            <a:r>
              <a:rPr lang="es-ES" dirty="0" smtClean="0"/>
              <a:t>IFT/UP</a:t>
            </a:r>
          </a:p>
          <a:p>
            <a:pPr algn="l"/>
            <a:r>
              <a:rPr lang="es-ES" dirty="0" smtClean="0"/>
              <a:t>MÉXICO, D.F.</a:t>
            </a:r>
          </a:p>
          <a:p>
            <a:pPr algn="l"/>
            <a:r>
              <a:rPr lang="es-ES" dirty="0" smtClean="0"/>
              <a:t>04-06.12.2013  </a:t>
            </a:r>
          </a:p>
          <a:p>
            <a:pPr algn="r"/>
            <a:r>
              <a:rPr lang="es-ES" sz="1400" dirty="0" smtClean="0"/>
              <a:t>ÁLVARO R. SÁNCHEZ G.</a:t>
            </a:r>
          </a:p>
          <a:p>
            <a:endParaRPr lang="es-ES" sz="2000" dirty="0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solidFill>
                  <a:schemeClr val="tx1"/>
                </a:solidFill>
              </a:rPr>
              <a:t>COMPETENCIA ECONÓMICA EN TELECOMUNICACIONES</a:t>
            </a:r>
            <a:endParaRPr lang="es-ES" sz="24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1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1712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CONCENTRACIONES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10</a:t>
            </a:fld>
            <a:endParaRPr kumimoji="0"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sz="2000" b="1" dirty="0"/>
              <a:t>Artículo 21 bis 1</a:t>
            </a:r>
            <a:r>
              <a:rPr lang="es-ES" sz="2000" dirty="0"/>
              <a:t>. </a:t>
            </a:r>
            <a:r>
              <a:rPr lang="es-ES" sz="2000" b="1" u="sng" dirty="0"/>
              <a:t>No se requerirá la notificación de concentraciones </a:t>
            </a:r>
            <a:r>
              <a:rPr lang="es-ES" sz="2000" dirty="0"/>
              <a:t>a que se refiere el artículo 20 </a:t>
            </a:r>
            <a:r>
              <a:rPr lang="es-ES" sz="2000" dirty="0" smtClean="0"/>
              <a:t>de esta </a:t>
            </a:r>
            <a:r>
              <a:rPr lang="es-ES" sz="2000" dirty="0"/>
              <a:t>Ley en los casos siguientes</a:t>
            </a:r>
            <a:r>
              <a:rPr lang="es-ES" sz="2000" dirty="0" smtClean="0"/>
              <a:t>:</a:t>
            </a:r>
          </a:p>
          <a:p>
            <a:endParaRPr lang="es-ES" sz="2000" dirty="0"/>
          </a:p>
          <a:p>
            <a:pPr algn="just"/>
            <a:r>
              <a:rPr lang="es-ES" sz="2000" dirty="0" smtClean="0"/>
              <a:t>I. Reestructuración corporativa, no participan terceros;</a:t>
            </a:r>
          </a:p>
          <a:p>
            <a:pPr algn="just"/>
            <a:endParaRPr lang="es-ES" sz="2000" dirty="0" smtClean="0"/>
          </a:p>
          <a:p>
            <a:pPr algn="just"/>
            <a:r>
              <a:rPr lang="es-ES" sz="2000" dirty="0" smtClean="0"/>
              <a:t>II. Aumento en participación relativa y ya tenía control;</a:t>
            </a:r>
          </a:p>
          <a:p>
            <a:pPr algn="just"/>
            <a:endParaRPr lang="es-ES" sz="2000" dirty="0" smtClean="0"/>
          </a:p>
          <a:p>
            <a:pPr algn="just"/>
            <a:r>
              <a:rPr lang="es-ES" sz="2000" dirty="0" smtClean="0"/>
              <a:t>III. Fideicomisos de administración; no debe haber transferencia a una sociedad distinta del fideicomitente o de la institución fiduciaria;</a:t>
            </a:r>
          </a:p>
          <a:p>
            <a:pPr algn="just"/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519379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CONCENTRACIONES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11</a:t>
            </a:fld>
            <a:endParaRPr kumimoji="0"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s-ES" sz="2800" dirty="0"/>
              <a:t>IV. Reestructuras originadas en el extranjero, sin acumulación adicional en México</a:t>
            </a:r>
            <a:r>
              <a:rPr lang="es-ES" sz="2800" dirty="0" smtClean="0"/>
              <a:t>;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dirty="0"/>
              <a:t>V. Adquisiciones por sociedades de renta variable sin que tengan influencia significativa en las decisiones</a:t>
            </a:r>
            <a:r>
              <a:rPr lang="es-ES" sz="2800" dirty="0" smtClean="0"/>
              <a:t>;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dirty="0"/>
              <a:t>VI. Adquisiciones en Bolsa de Valores que no superen 10% de los títulos y el adquirente no participe en decisiones</a:t>
            </a:r>
            <a:r>
              <a:rPr lang="es-ES" sz="2800" dirty="0" smtClean="0"/>
              <a:t>;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dirty="0"/>
              <a:t>VII. Adquisiciones por Fondos de Inversión especulativos y no tengan inversiones en el mismo mercado relevante que el agente concentrado</a:t>
            </a:r>
            <a:r>
              <a:rPr lang="es-ES" sz="2800" dirty="0" smtClean="0"/>
              <a:t>.</a:t>
            </a:r>
          </a:p>
          <a:p>
            <a:pPr algn="just"/>
            <a:endParaRPr lang="es-ES" sz="2800" dirty="0"/>
          </a:p>
          <a:p>
            <a:pPr marL="0" indent="0" algn="just">
              <a:buNone/>
            </a:pPr>
            <a:r>
              <a:rPr lang="es-ES" sz="2800" dirty="0"/>
              <a:t>    VIII. Reglamento </a:t>
            </a:r>
            <a:r>
              <a:rPr lang="es-ES" sz="2800" dirty="0" smtClean="0"/>
              <a:t> (No hay todavía)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75843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CONCENTRACIONES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12</a:t>
            </a:fld>
            <a:endParaRPr kumimoji="0"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ES" sz="2400" dirty="0" smtClean="0"/>
              <a:t>3. Procedimiento. 3.3. Trámite.</a:t>
            </a:r>
          </a:p>
          <a:p>
            <a:pPr algn="just"/>
            <a:r>
              <a:rPr lang="es-ES" sz="2400" dirty="0" smtClean="0"/>
              <a:t>Artículo 21.</a:t>
            </a:r>
          </a:p>
          <a:p>
            <a:pPr algn="just"/>
            <a:endParaRPr lang="es-ES" sz="2400" dirty="0" smtClean="0"/>
          </a:p>
          <a:p>
            <a:pPr algn="just"/>
            <a:r>
              <a:rPr lang="es-ES" sz="2400" dirty="0" smtClean="0"/>
              <a:t>I. Escrito + poderes + estados financieros + acto o proyecto de acto jurídico + datos del mercado + …</a:t>
            </a:r>
          </a:p>
          <a:p>
            <a:pPr algn="just"/>
            <a:endParaRPr lang="es-ES" sz="2400" dirty="0" smtClean="0"/>
          </a:p>
          <a:p>
            <a:pPr algn="just"/>
            <a:r>
              <a:rPr lang="es-ES" sz="2400" dirty="0" smtClean="0"/>
              <a:t>II. Comisión solicita: a</a:t>
            </a:r>
            <a:r>
              <a:rPr lang="es-ES" sz="2400" u="sng" dirty="0" smtClean="0"/>
              <a:t>) </a:t>
            </a:r>
            <a:r>
              <a:rPr lang="es-ES" sz="2400" u="sng" dirty="0" err="1" smtClean="0"/>
              <a:t>info</a:t>
            </a:r>
            <a:r>
              <a:rPr lang="es-ES" sz="2400" u="sng" dirty="0" smtClean="0"/>
              <a:t> básica</a:t>
            </a:r>
            <a:r>
              <a:rPr lang="es-ES" sz="2400" dirty="0" smtClean="0"/>
              <a:t> necesaria para aceptar a trámite. Hasta que se recibe, se acepta a trámite. Empieza a correr el tiempo de 35 días para resolver; </a:t>
            </a:r>
          </a:p>
          <a:p>
            <a:pPr algn="just"/>
            <a:endParaRPr lang="es-ES" sz="2400" dirty="0" smtClean="0"/>
          </a:p>
          <a:p>
            <a:pPr algn="just"/>
            <a:r>
              <a:rPr lang="es-ES" sz="2400" dirty="0" smtClean="0"/>
              <a:t>Generalmente emite un oficio de no-ejecución (dentro de 10 días a partir de aceptar a trámite. Si no es emitido, se puede llevar a cabo la operación bajo propio riesgo de que la Comisión no la autorice o la condicione);</a:t>
            </a:r>
          </a:p>
          <a:p>
            <a:endParaRPr lang="es-ES" sz="2000" dirty="0" smtClean="0"/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834206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CONCENTRACIONES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13</a:t>
            </a:fld>
            <a:endParaRPr kumimoji="0"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400" dirty="0"/>
              <a:t>b) </a:t>
            </a:r>
            <a:r>
              <a:rPr lang="es-ES" sz="2400" u="sng" dirty="0" err="1"/>
              <a:t>info</a:t>
            </a:r>
            <a:r>
              <a:rPr lang="es-ES" sz="2400" u="sng" dirty="0"/>
              <a:t> adicional </a:t>
            </a:r>
            <a:r>
              <a:rPr lang="es-ES" sz="2400" dirty="0"/>
              <a:t>sobre el mercado (dentro de 15 días); en este caso el reloj se regresa a cero. Cuando se recibe la información (se dan 15 días, prorrogables) a satisfacción de la Comisión, empieza a correr el tiempo de 35 días para resolver</a:t>
            </a:r>
            <a:r>
              <a:rPr lang="es-ES" sz="2400" dirty="0" smtClean="0"/>
              <a:t>;</a:t>
            </a:r>
          </a:p>
          <a:p>
            <a:pPr algn="just"/>
            <a:endParaRPr lang="es-ES" sz="2400" dirty="0"/>
          </a:p>
          <a:p>
            <a:pPr algn="just"/>
            <a:r>
              <a:rPr lang="es-ES" sz="2400" dirty="0"/>
              <a:t>III. Si no resuelve en tiempo de 35 días, aplica afirmativa ficta. (4 casos, p.ej. </a:t>
            </a:r>
            <a:r>
              <a:rPr lang="es-ES" sz="2400" dirty="0" err="1"/>
              <a:t>Ferromex+Ferrosur</a:t>
            </a:r>
            <a:r>
              <a:rPr lang="es-ES" sz="2400" dirty="0" smtClean="0"/>
              <a:t>)</a:t>
            </a:r>
          </a:p>
          <a:p>
            <a:pPr algn="just"/>
            <a:endParaRPr lang="es-ES" sz="2400" dirty="0"/>
          </a:p>
          <a:p>
            <a:pPr algn="just"/>
            <a:r>
              <a:rPr lang="es-ES" sz="2400" dirty="0"/>
              <a:t>IV. El Presidente de la Comisión puede ampliar el plazo por 40 días.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124873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CONCENTRACIONES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14</a:t>
            </a:fld>
            <a:endParaRPr kumimoji="0"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Ejemplos:</a:t>
            </a:r>
          </a:p>
          <a:p>
            <a:r>
              <a:rPr lang="es-ES" dirty="0" smtClean="0"/>
              <a:t>i. Kimberly + Scott </a:t>
            </a:r>
            <a:r>
              <a:rPr lang="es-ES" dirty="0" err="1" smtClean="0"/>
              <a:t>Paper</a:t>
            </a:r>
            <a:r>
              <a:rPr lang="es-ES" dirty="0" smtClean="0"/>
              <a:t>;</a:t>
            </a:r>
          </a:p>
          <a:p>
            <a:r>
              <a:rPr lang="es-ES" dirty="0" smtClean="0"/>
              <a:t>ii. Aeroméxico + Mexicana;</a:t>
            </a:r>
          </a:p>
          <a:p>
            <a:r>
              <a:rPr lang="es-ES" dirty="0" smtClean="0"/>
              <a:t>iii. Sinergia: Comercial Mexicana+ Gigante + Soriana;</a:t>
            </a:r>
          </a:p>
          <a:p>
            <a:r>
              <a:rPr lang="es-ES" dirty="0" smtClean="0"/>
              <a:t>iv. </a:t>
            </a:r>
            <a:r>
              <a:rPr lang="es-ES" dirty="0" err="1"/>
              <a:t>Cinemex</a:t>
            </a:r>
            <a:r>
              <a:rPr lang="es-ES" dirty="0"/>
              <a:t> + </a:t>
            </a:r>
            <a:r>
              <a:rPr lang="es-ES" dirty="0" err="1"/>
              <a:t>Cinemark</a:t>
            </a:r>
            <a:r>
              <a:rPr lang="es-ES" dirty="0" smtClean="0"/>
              <a:t>.</a:t>
            </a:r>
          </a:p>
          <a:p>
            <a:r>
              <a:rPr lang="es-ES" dirty="0" smtClean="0"/>
              <a:t>v. Licitaciones/cf. Art. 33 bis 1 (puertos marítimos, aeropuertos, red ferroviaria, espectro radioeléctrico, gas natural).</a:t>
            </a:r>
          </a:p>
          <a:p>
            <a:pPr algn="r"/>
            <a:r>
              <a:rPr lang="es-ES" smtClean="0"/>
              <a:t>*****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91610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CONCENTRACIONES</a:t>
            </a:r>
            <a:endParaRPr lang="es-ES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1. Marco legal. LFCE.</a:t>
            </a:r>
          </a:p>
          <a:p>
            <a:pPr algn="just"/>
            <a:r>
              <a:rPr lang="es-ES" sz="2200" b="1" i="1" dirty="0"/>
              <a:t>Artículo 16.- </a:t>
            </a:r>
            <a:r>
              <a:rPr lang="es-ES" sz="2200" i="1" dirty="0"/>
              <a:t>Para los efectos de esta ley, se entiende por concentración la fusión, adquisición </a:t>
            </a:r>
            <a:r>
              <a:rPr lang="es-ES" sz="2200" i="1" dirty="0" smtClean="0"/>
              <a:t>del control </a:t>
            </a:r>
            <a:r>
              <a:rPr lang="es-ES" sz="2200" i="1" dirty="0"/>
              <a:t>o cualquier acto </a:t>
            </a:r>
            <a:r>
              <a:rPr lang="es-ES" sz="2200" b="1" i="1" u="sng" dirty="0"/>
              <a:t>por virtud del cual se concentren</a:t>
            </a:r>
            <a:r>
              <a:rPr lang="es-ES" sz="2200" i="1" dirty="0"/>
              <a:t> sociedades</a:t>
            </a:r>
            <a:r>
              <a:rPr lang="es-ES" sz="2200" i="1" dirty="0" smtClean="0"/>
              <a:t>, asociaciones</a:t>
            </a:r>
            <a:r>
              <a:rPr lang="es-ES" sz="2200" i="1" dirty="0"/>
              <a:t>, acciones, partes sociales, fideicomisos o activos en general que se realice entre competidores, proveedores, clientes o cualesquiera otros agentes económicos. La Comisión impugnará y sancionará aquellas concentraciones cuyo objeto o efecto sea disminuir, dañar o impedir la competencia y la libre concurrencia respecto </a:t>
            </a:r>
            <a:r>
              <a:rPr lang="es-ES" sz="2200" i="1" dirty="0" smtClean="0"/>
              <a:t>de bienes </a:t>
            </a:r>
            <a:r>
              <a:rPr lang="es-ES" sz="2200" i="1" dirty="0"/>
              <a:t>o servicios iguales, similares o sustancialmente relacionados</a:t>
            </a:r>
            <a:r>
              <a:rPr lang="es-ES" sz="2200" i="1" dirty="0" smtClean="0"/>
              <a:t>.</a:t>
            </a:r>
          </a:p>
          <a:p>
            <a:pPr algn="just"/>
            <a:r>
              <a:rPr lang="es-ES" sz="2000" b="1" u="sng" dirty="0" smtClean="0"/>
              <a:t>En la práctica</a:t>
            </a:r>
            <a:r>
              <a:rPr lang="es-ES" sz="2000" dirty="0" smtClean="0"/>
              <a:t>: Adquisición total o parcial de acciones o activos de una empresa. No implica necesariamente la toma de control.</a:t>
            </a:r>
          </a:p>
          <a:p>
            <a:endParaRPr lang="es-ES" sz="2200" dirty="0"/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24813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CONCENTRACIONES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3</a:t>
            </a:fld>
            <a:endParaRPr kumimoji="0"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000" dirty="0" smtClean="0"/>
              <a:t>2. Análisis. LFCE: Artículo 18 y 17, en ese orden.</a:t>
            </a:r>
          </a:p>
          <a:p>
            <a:pPr algn="just"/>
            <a:endParaRPr lang="es-ES" sz="2000" dirty="0"/>
          </a:p>
          <a:p>
            <a:pPr algn="just"/>
            <a:r>
              <a:rPr lang="es-ES" sz="2000" b="1" dirty="0" smtClean="0"/>
              <a:t>Artículo 18: Evaluación de condiciones de competencia:</a:t>
            </a:r>
          </a:p>
          <a:p>
            <a:pPr algn="just"/>
            <a:r>
              <a:rPr lang="es-ES" sz="2000" dirty="0"/>
              <a:t> </a:t>
            </a:r>
            <a:r>
              <a:rPr lang="es-ES" sz="2000" dirty="0" smtClean="0"/>
              <a:t>I. Remite al artículo 12: Mercado relevante; (¿factores?)</a:t>
            </a:r>
          </a:p>
          <a:p>
            <a:pPr algn="just"/>
            <a:r>
              <a:rPr lang="es-ES" sz="2000" dirty="0" smtClean="0"/>
              <a:t>II. Remite al artículo 13: Poder sustancial; (¿factores?)</a:t>
            </a:r>
          </a:p>
          <a:p>
            <a:pPr algn="just"/>
            <a:r>
              <a:rPr lang="es-ES" sz="2000" dirty="0" smtClean="0"/>
              <a:t>III. Evaluar efectos sobre competidores, demandantes (poder compensatorio de la demanda) y mercados/agentes económicos relacionados (¿?);</a:t>
            </a:r>
          </a:p>
          <a:p>
            <a:pPr algn="just"/>
            <a:r>
              <a:rPr lang="es-ES" sz="2000" dirty="0" smtClean="0"/>
              <a:t>IV. Relaciones de involucrados con otros agentes, cuando estos últimos participen en el mercado relevante o en mercados relacionados;</a:t>
            </a:r>
          </a:p>
          <a:p>
            <a:pPr algn="just"/>
            <a:r>
              <a:rPr lang="es-ES" sz="2000" dirty="0" smtClean="0"/>
              <a:t>V. Eficiencias que favorezcan el proceso de competencia; (Conceptos: </a:t>
            </a:r>
            <a:r>
              <a:rPr lang="es-ES" sz="2000" dirty="0" err="1" smtClean="0"/>
              <a:t>Rgl</a:t>
            </a:r>
            <a:r>
              <a:rPr lang="es-ES" sz="2000" dirty="0" smtClean="0"/>
              <a:t>, 16, I-V)</a:t>
            </a:r>
          </a:p>
          <a:p>
            <a:pPr algn="just"/>
            <a:r>
              <a:rPr lang="es-ES" sz="2000" dirty="0" smtClean="0"/>
              <a:t>VI. Los demás del Reglamento (No hay).</a:t>
            </a:r>
          </a:p>
          <a:p>
            <a:endParaRPr lang="es-ES" sz="2000" dirty="0" smtClean="0"/>
          </a:p>
          <a:p>
            <a:endParaRPr lang="es-ES" sz="2000" dirty="0"/>
          </a:p>
          <a:p>
            <a:endParaRPr lang="es-ES" sz="2000" dirty="0"/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020358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CONCENTRACIONES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4</a:t>
            </a:fld>
            <a:endParaRPr kumimoji="0"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s-ES" sz="2000" b="1" dirty="0" smtClean="0"/>
              <a:t>Artículo 17. Conclusiones del análisis indicado por el artículo 18.</a:t>
            </a:r>
          </a:p>
          <a:p>
            <a:pPr algn="just"/>
            <a:r>
              <a:rPr lang="es-ES" sz="2000" dirty="0" smtClean="0"/>
              <a:t> Determinar si como resultado de la concentración: </a:t>
            </a:r>
          </a:p>
          <a:p>
            <a:pPr algn="just"/>
            <a:r>
              <a:rPr lang="es-ES" sz="2000" dirty="0" smtClean="0"/>
              <a:t>I. Se crea o se fortalece un agente económico con poder sustancial sobre el mercado relevante. (Agente Económico Individual);</a:t>
            </a:r>
          </a:p>
          <a:p>
            <a:pPr algn="just"/>
            <a:r>
              <a:rPr lang="es-ES" sz="2000" dirty="0" smtClean="0"/>
              <a:t>II. El agente resultante puede desplazar indebidamente o impedir el acceso al mercado relevante (i.e. Podría realizar Prácticas Monopólicas Relativas –Ref., artículo 10); </a:t>
            </a:r>
            <a:r>
              <a:rPr lang="es-ES" sz="2000" b="1" u="sng" dirty="0" smtClean="0"/>
              <a:t>y</a:t>
            </a:r>
          </a:p>
          <a:p>
            <a:pPr algn="just"/>
            <a:r>
              <a:rPr lang="es-ES" sz="2000" dirty="0" smtClean="0"/>
              <a:t>III. Los participantes pueden realizar prácticas monopólicas referidas en el capítulo II de la LFCE (i.e. Prácticas monopólicas absolutas –artículo 9-; Prácticas monopólicas relativas –artículo 10).</a:t>
            </a:r>
          </a:p>
          <a:p>
            <a:r>
              <a:rPr lang="es-ES" sz="2100" b="1" u="sng" dirty="0" smtClean="0"/>
              <a:t>Nota.</a:t>
            </a:r>
          </a:p>
          <a:p>
            <a:r>
              <a:rPr lang="es-ES" sz="2100" dirty="0" smtClean="0"/>
              <a:t>Antes: La fracción I era el punto decisivo para resolver.</a:t>
            </a:r>
          </a:p>
          <a:p>
            <a:r>
              <a:rPr lang="es-ES" sz="2100" dirty="0" smtClean="0"/>
              <a:t>A partir de 2011: ¿Implicaciones de los artículos 13 y 13 bis en cuanto a Poder sustancial conjunto? Faltan Reglamentación y Criterios Técnicos.</a:t>
            </a:r>
            <a:endParaRPr lang="es-ES" sz="2100" dirty="0"/>
          </a:p>
        </p:txBody>
      </p:sp>
    </p:spTree>
    <p:extLst>
      <p:ext uri="{BB962C8B-B14F-4D97-AF65-F5344CB8AC3E}">
        <p14:creationId xmlns:p14="http://schemas.microsoft.com/office/powerpoint/2010/main" val="1680914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CONCENTRACIONES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5</a:t>
            </a:fld>
            <a:endParaRPr kumimoji="0"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200" dirty="0" smtClean="0"/>
              <a:t>3. Procedimiento. 3.1. Obligación de notificar.</a:t>
            </a:r>
            <a:endParaRPr lang="es-ES" sz="2200" dirty="0"/>
          </a:p>
          <a:p>
            <a:pPr marL="0" indent="0" algn="just">
              <a:buNone/>
            </a:pPr>
            <a:endParaRPr lang="es-ES" sz="2200" b="1" dirty="0"/>
          </a:p>
          <a:p>
            <a:pPr algn="just"/>
            <a:r>
              <a:rPr lang="es-ES" sz="2200" b="1" dirty="0" smtClean="0"/>
              <a:t>Una concentración es </a:t>
            </a:r>
            <a:r>
              <a:rPr lang="es-ES" sz="2200" b="1" dirty="0" err="1" smtClean="0"/>
              <a:t>notificable</a:t>
            </a:r>
            <a:r>
              <a:rPr lang="es-ES" sz="2200" b="1" dirty="0" smtClean="0"/>
              <a:t> si rebasa Umbrales monetarios</a:t>
            </a:r>
            <a:r>
              <a:rPr lang="es-ES" sz="2200" dirty="0" smtClean="0"/>
              <a:t>. Debe notificarse antes de llevarse a cabo.</a:t>
            </a:r>
          </a:p>
          <a:p>
            <a:pPr algn="just"/>
            <a:endParaRPr lang="es-ES" sz="2200" dirty="0" smtClean="0"/>
          </a:p>
          <a:p>
            <a:pPr algn="just"/>
            <a:r>
              <a:rPr lang="es-ES" sz="2200" dirty="0" smtClean="0"/>
              <a:t>No prejuzga sobre el mercado relevante o poder sustancial o condiciones de competencia.</a:t>
            </a:r>
          </a:p>
          <a:p>
            <a:pPr algn="just"/>
            <a:endParaRPr lang="es-ES" sz="2200" dirty="0" smtClean="0"/>
          </a:p>
          <a:p>
            <a:pPr algn="just"/>
            <a:r>
              <a:rPr lang="es-ES" sz="2200" dirty="0" smtClean="0"/>
              <a:t>Artículo 20. (3 distintos umbrales, hay que medir los 3 si es necesario: Origen de los umbrales: Misterio sin resolver!)</a:t>
            </a:r>
          </a:p>
        </p:txBody>
      </p:sp>
    </p:spTree>
    <p:extLst>
      <p:ext uri="{BB962C8B-B14F-4D97-AF65-F5344CB8AC3E}">
        <p14:creationId xmlns:p14="http://schemas.microsoft.com/office/powerpoint/2010/main" val="1018620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CONCENTRACIONES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6</a:t>
            </a:fld>
            <a:endParaRPr kumimoji="0"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s-ES" sz="2800" b="1" dirty="0"/>
              <a:t>I.</a:t>
            </a:r>
            <a:r>
              <a:rPr lang="es-ES" sz="2800" dirty="0"/>
              <a:t> </a:t>
            </a:r>
            <a:r>
              <a:rPr lang="es-ES" sz="2800" b="1" dirty="0"/>
              <a:t>Monto </a:t>
            </a:r>
            <a:r>
              <a:rPr lang="es-ES" sz="2800" dirty="0"/>
              <a:t>de operación en México: más de 18 millones de veces el salario mínimo general vigente para el DF (</a:t>
            </a:r>
            <a:r>
              <a:rPr lang="es-ES" sz="2800" dirty="0" err="1"/>
              <a:t>smg</a:t>
            </a:r>
            <a:r>
              <a:rPr lang="es-ES" sz="2800" dirty="0"/>
              <a:t>)</a:t>
            </a:r>
            <a:r>
              <a:rPr lang="es-ES" sz="2800" dirty="0" smtClean="0"/>
              <a:t>;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dirty="0" smtClean="0"/>
              <a:t>Ver Contrato o Memorando de entendimiento o …</a:t>
            </a:r>
          </a:p>
          <a:p>
            <a:pPr algn="just"/>
            <a:r>
              <a:rPr lang="es-ES" sz="2800" dirty="0" smtClean="0"/>
              <a:t>En operaciones internacionales que involucran empresas en México, generalmente no hay valor asignado específico para éstas.</a:t>
            </a:r>
          </a:p>
          <a:p>
            <a:pPr algn="just"/>
            <a:endParaRPr lang="es-ES" sz="2800" dirty="0" smtClean="0"/>
          </a:p>
          <a:p>
            <a:pPr algn="just"/>
            <a:endParaRPr lang="es-ES" sz="2800" dirty="0"/>
          </a:p>
          <a:p>
            <a:pPr algn="just"/>
            <a:r>
              <a:rPr lang="es-ES" sz="2800" b="1" dirty="0"/>
              <a:t>II.</a:t>
            </a:r>
            <a:r>
              <a:rPr lang="es-ES" sz="2800" dirty="0"/>
              <a:t> Se acumula 35%+ de activos o acciones de un agente que reporta activos anuales (sic) en México o ventas anuales originadas en México, por más de 18 millones </a:t>
            </a:r>
            <a:r>
              <a:rPr lang="es-ES" sz="2800" dirty="0" err="1"/>
              <a:t>smg</a:t>
            </a:r>
            <a:r>
              <a:rPr lang="es-ES" sz="2800" dirty="0" smtClean="0"/>
              <a:t>;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dirty="0" smtClean="0"/>
              <a:t>Ver estados financieros auditados anuales o estados internos más recientes o estados financieros pro-forma.</a:t>
            </a:r>
          </a:p>
          <a:p>
            <a:pPr algn="just"/>
            <a:r>
              <a:rPr lang="es-ES" sz="2800" dirty="0" smtClean="0"/>
              <a:t>Se deben cumplir los dos segmentos del umbral.</a:t>
            </a:r>
            <a:endParaRPr lang="es-ES" sz="28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77090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CONCENTRACIONES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7</a:t>
            </a:fld>
            <a:endParaRPr kumimoji="0"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ES" sz="2400" b="1" dirty="0"/>
              <a:t>III.</a:t>
            </a:r>
            <a:r>
              <a:rPr lang="es-ES" sz="2400" dirty="0"/>
              <a:t> Se </a:t>
            </a:r>
            <a:r>
              <a:rPr lang="es-ES" sz="2400" dirty="0" smtClean="0"/>
              <a:t>acumulan </a:t>
            </a:r>
            <a:r>
              <a:rPr lang="es-ES" sz="2400" dirty="0"/>
              <a:t>activos o capital social por más de 8.4 millones </a:t>
            </a:r>
            <a:r>
              <a:rPr lang="es-ES" sz="2400" dirty="0" err="1"/>
              <a:t>smg</a:t>
            </a:r>
            <a:r>
              <a:rPr lang="es-ES" sz="2400" dirty="0"/>
              <a:t> </a:t>
            </a:r>
            <a:r>
              <a:rPr lang="es-ES" sz="2400" b="1" dirty="0"/>
              <a:t>Y</a:t>
            </a:r>
            <a:r>
              <a:rPr lang="es-ES" sz="2400" dirty="0"/>
              <a:t> el grupo comprador más el grupo vendedor reportan activos o ventas anuales por más de 48 millones </a:t>
            </a:r>
            <a:r>
              <a:rPr lang="es-ES" sz="2400" dirty="0" err="1"/>
              <a:t>smg</a:t>
            </a:r>
            <a:r>
              <a:rPr lang="es-ES" sz="2400" dirty="0"/>
              <a:t>.</a:t>
            </a:r>
          </a:p>
          <a:p>
            <a:pPr algn="just"/>
            <a:endParaRPr lang="es-ES" sz="2400" dirty="0"/>
          </a:p>
          <a:p>
            <a:pPr algn="just"/>
            <a:r>
              <a:rPr lang="es-ES" sz="2400" dirty="0"/>
              <a:t>Ver estados financieros. </a:t>
            </a:r>
          </a:p>
          <a:p>
            <a:pPr algn="just"/>
            <a:r>
              <a:rPr lang="es-ES" sz="2400" dirty="0"/>
              <a:t>Cuando las empresas pertenecen a consorcios internacionales, se deben consultar los estados financieros  del grupo aun y cuando estén radicados en el extranjero</a:t>
            </a:r>
            <a:r>
              <a:rPr lang="es-ES" sz="2400" dirty="0" smtClean="0"/>
              <a:t>.</a:t>
            </a:r>
          </a:p>
          <a:p>
            <a:pPr algn="just"/>
            <a:r>
              <a:rPr lang="es-ES" sz="2400" dirty="0" smtClean="0"/>
              <a:t>Se deben cumplir los 2 segmentos del umbral</a:t>
            </a:r>
          </a:p>
          <a:p>
            <a:pPr algn="just"/>
            <a:r>
              <a:rPr lang="es-ES" sz="2400" u="sng" dirty="0" smtClean="0"/>
              <a:t>Umbral más común</a:t>
            </a:r>
            <a:r>
              <a:rPr lang="es-ES" sz="2400" dirty="0" smtClean="0"/>
              <a:t>.</a:t>
            </a:r>
            <a:endParaRPr lang="es-ES" sz="2400" dirty="0"/>
          </a:p>
          <a:p>
            <a:pPr algn="just"/>
            <a:endParaRPr lang="es-ES" sz="2400" dirty="0"/>
          </a:p>
          <a:p>
            <a:pPr algn="just"/>
            <a:r>
              <a:rPr lang="es-ES" sz="2200" b="1" dirty="0"/>
              <a:t>Memo: </a:t>
            </a:r>
            <a:r>
              <a:rPr lang="es-ES" sz="2200" b="1" dirty="0" err="1"/>
              <a:t>smg</a:t>
            </a:r>
            <a:r>
              <a:rPr lang="es-ES" sz="2200" b="1" dirty="0"/>
              <a:t>: $64.76</a:t>
            </a:r>
            <a:r>
              <a:rPr lang="es-ES" sz="2800" dirty="0"/>
              <a:t>;</a:t>
            </a:r>
          </a:p>
          <a:p>
            <a:pPr algn="just"/>
            <a:r>
              <a:rPr lang="es-ES" sz="1800" dirty="0"/>
              <a:t>18 </a:t>
            </a:r>
            <a:r>
              <a:rPr lang="es-ES" sz="1800" dirty="0" err="1"/>
              <a:t>mllns</a:t>
            </a:r>
            <a:r>
              <a:rPr lang="es-ES" sz="1800" dirty="0"/>
              <a:t> </a:t>
            </a:r>
            <a:r>
              <a:rPr lang="es-ES" sz="1800" dirty="0" err="1"/>
              <a:t>smg</a:t>
            </a:r>
            <a:r>
              <a:rPr lang="es-ES" sz="1800" dirty="0"/>
              <a:t>: $1,165,680,000; 8.4 </a:t>
            </a:r>
            <a:r>
              <a:rPr lang="es-ES" sz="1800" dirty="0" err="1"/>
              <a:t>millns</a:t>
            </a:r>
            <a:r>
              <a:rPr lang="es-ES" sz="1800" dirty="0"/>
              <a:t> </a:t>
            </a:r>
            <a:r>
              <a:rPr lang="es-ES" sz="1800" dirty="0" err="1"/>
              <a:t>smg</a:t>
            </a:r>
            <a:r>
              <a:rPr lang="es-ES" sz="1800" dirty="0"/>
              <a:t>: $543,984,000; 48 </a:t>
            </a:r>
            <a:r>
              <a:rPr lang="es-ES" sz="1800" dirty="0" err="1"/>
              <a:t>millns</a:t>
            </a:r>
            <a:r>
              <a:rPr lang="es-ES" sz="1800" dirty="0"/>
              <a:t> </a:t>
            </a:r>
            <a:r>
              <a:rPr lang="es-ES" sz="1800" dirty="0" err="1"/>
              <a:t>smg</a:t>
            </a:r>
            <a:r>
              <a:rPr lang="es-ES" sz="1800" dirty="0"/>
              <a:t>: $3,108,480,000.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02756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CONCENTRACIONES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8</a:t>
            </a:fld>
            <a:endParaRPr kumimoji="0"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000" dirty="0" smtClean="0"/>
              <a:t>3. Procedimiento. 3.2. Casos particulares.</a:t>
            </a:r>
          </a:p>
          <a:p>
            <a:endParaRPr lang="es-ES" sz="2000" dirty="0" smtClean="0"/>
          </a:p>
          <a:p>
            <a:r>
              <a:rPr lang="es-ES" sz="2600" dirty="0" smtClean="0"/>
              <a:t>Artículo 21 bis. Si es NOTORIO que la transacción no afecta al  mercado relevante o a un mercado relacionado. En 5 días se admite a trámite y se resuelve en los siguientes 15 días.</a:t>
            </a:r>
            <a:endParaRPr lang="es-ES" sz="2600" dirty="0"/>
          </a:p>
          <a:p>
            <a:endParaRPr lang="es-ES" sz="2000" dirty="0" smtClean="0"/>
          </a:p>
          <a:p>
            <a:pPr algn="just"/>
            <a:r>
              <a:rPr lang="es-ES" sz="2000" i="1" dirty="0" smtClean="0"/>
              <a:t>Se </a:t>
            </a:r>
            <a:r>
              <a:rPr lang="es-ES" sz="2000" i="1" dirty="0"/>
              <a:t>considerará que es notorio que una concentración no tendrá por objeto o efecto disminuir, dañar </a:t>
            </a:r>
            <a:r>
              <a:rPr lang="es-ES" sz="2000" i="1" dirty="0" smtClean="0"/>
              <a:t>o impedir </a:t>
            </a:r>
            <a:r>
              <a:rPr lang="es-ES" sz="2000" i="1" dirty="0"/>
              <a:t>la competencia y la libre concurrencia, cuando el adquirente no participe en mercados relacionados con el mercado relevante en el que ocurra la concentración, ni sea competidor actual o potencial del adquirido y, </a:t>
            </a:r>
            <a:r>
              <a:rPr lang="es-ES" sz="2000" i="1" u="sng" dirty="0"/>
              <a:t>además, concurra cualquiera</a:t>
            </a:r>
            <a:r>
              <a:rPr lang="es-ES" sz="2000" i="1" dirty="0"/>
              <a:t> de las circunstancias siguientes:</a:t>
            </a:r>
          </a:p>
          <a:p>
            <a:pPr algn="just"/>
            <a:endParaRPr lang="es-ES" sz="2000" i="1" dirty="0"/>
          </a:p>
        </p:txBody>
      </p:sp>
    </p:spTree>
    <p:extLst>
      <p:ext uri="{BB962C8B-B14F-4D97-AF65-F5344CB8AC3E}">
        <p14:creationId xmlns:p14="http://schemas.microsoft.com/office/powerpoint/2010/main" val="1303325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CONCENTRACIONES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9</a:t>
            </a:fld>
            <a:endParaRPr kumimoji="0"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s-ES" sz="2800" i="1" u="sng" dirty="0"/>
              <a:t>La transacción implique la participación del adquirente por primera vez en el mercado relevante</a:t>
            </a:r>
            <a:r>
              <a:rPr lang="es-ES" sz="2800" i="1" dirty="0"/>
              <a:t>. Para estos efectos, la estructura del mercado relevante no deberá modificarse y sólo deberá involucrar la sustitución del agente económico adquirido por el adquirente;</a:t>
            </a:r>
          </a:p>
          <a:p>
            <a:pPr algn="just"/>
            <a:endParaRPr lang="es-ES" sz="2800" i="1" dirty="0"/>
          </a:p>
          <a:p>
            <a:pPr algn="just"/>
            <a:r>
              <a:rPr lang="es-ES" sz="2800" i="1" dirty="0"/>
              <a:t>Antes de la operación, </a:t>
            </a:r>
            <a:r>
              <a:rPr lang="es-ES" sz="2800" i="1" u="sng" dirty="0"/>
              <a:t>el adquirente no tenga el control </a:t>
            </a:r>
            <a:r>
              <a:rPr lang="es-ES" sz="2800" i="1" dirty="0"/>
              <a:t>del agente económico adquirido y, con la transacción, aquél incremente su participación relativa en éste</a:t>
            </a:r>
            <a:r>
              <a:rPr lang="es-ES" sz="2800" i="1" u="sng" dirty="0"/>
              <a:t>, sin que ello le otorgue mayor poder </a:t>
            </a:r>
            <a:r>
              <a:rPr lang="es-ES" sz="2800" i="1" dirty="0"/>
              <a:t>para influir en la operación, administración, estrategia y principales políticas de la sociedad, incluyendo la designación de miembros del consejo de administración, directivos o gerentes del propio adquirido;</a:t>
            </a:r>
          </a:p>
          <a:p>
            <a:pPr algn="just"/>
            <a:endParaRPr lang="es-ES" sz="2800" i="1" dirty="0"/>
          </a:p>
          <a:p>
            <a:pPr algn="just"/>
            <a:r>
              <a:rPr lang="es-ES" sz="2800" i="1" dirty="0"/>
              <a:t>El adquirente de acciones, partes sociales o unidades de participación</a:t>
            </a:r>
            <a:r>
              <a:rPr lang="es-ES" sz="2800" i="1" u="sng" dirty="0"/>
              <a:t> tenga el control de una sociedad e incremente su participación relativa en el capital social de dicha sociedad</a:t>
            </a:r>
            <a:r>
              <a:rPr lang="es-ES" sz="2800" i="1" dirty="0"/>
              <a:t>, o</a:t>
            </a:r>
          </a:p>
          <a:p>
            <a:pPr marL="0" indent="0" algn="just">
              <a:buNone/>
            </a:pPr>
            <a:r>
              <a:rPr lang="es-ES" sz="2800" b="1" i="1" dirty="0"/>
              <a:t>     </a:t>
            </a:r>
          </a:p>
          <a:p>
            <a:pPr marL="0" indent="0" algn="just">
              <a:buNone/>
            </a:pPr>
            <a:r>
              <a:rPr lang="es-ES" sz="2800" b="1" i="1" dirty="0"/>
              <a:t>      </a:t>
            </a:r>
            <a:r>
              <a:rPr lang="es-ES" sz="2800" i="1" dirty="0"/>
              <a:t>En los casos que establezca el Reglamento de esta Ley</a:t>
            </a:r>
            <a:r>
              <a:rPr lang="es-ES" sz="2800" dirty="0" smtClean="0"/>
              <a:t>. (No hay todavía)</a:t>
            </a:r>
            <a:endParaRPr lang="es-ES" sz="2800" dirty="0"/>
          </a:p>
          <a:p>
            <a:endParaRPr lang="es-ES" sz="28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45677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ívico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Cívico.thmx</Template>
  <TotalTime>144</TotalTime>
  <Words>1443</Words>
  <Application>Microsoft Macintosh PowerPoint</Application>
  <PresentationFormat>Presentación en pantalla (4:3)</PresentationFormat>
  <Paragraphs>135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Cívico</vt:lpstr>
      <vt:lpstr>COMPETENCIA ECONÓMICA EN TELECOMUNICACIONES</vt:lpstr>
      <vt:lpstr>CONCENTRACIONES</vt:lpstr>
      <vt:lpstr>CONCENTRACIONES</vt:lpstr>
      <vt:lpstr>CONCENTRACIONES</vt:lpstr>
      <vt:lpstr>CONCENTRACIONES</vt:lpstr>
      <vt:lpstr>CONCENTRACIONES</vt:lpstr>
      <vt:lpstr>CONCENTRACIONES</vt:lpstr>
      <vt:lpstr>CONCENTRACIONES</vt:lpstr>
      <vt:lpstr>CONCENTRACIONES</vt:lpstr>
      <vt:lpstr>CONCENTRACIONES</vt:lpstr>
      <vt:lpstr>CONCENTRACIONES</vt:lpstr>
      <vt:lpstr>CONCENTRACIONES</vt:lpstr>
      <vt:lpstr>CONCENTRACIONES</vt:lpstr>
      <vt:lpstr>CONCENTRACIONES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COMPETENCIA ECONÓMICA EN TELECOMUNICACIONES</dc:title>
  <dc:creator>Alvaro Sanchez</dc:creator>
  <cp:lastModifiedBy>Alvaro Sanchez</cp:lastModifiedBy>
  <cp:revision>19</cp:revision>
  <dcterms:created xsi:type="dcterms:W3CDTF">2013-12-04T02:55:11Z</dcterms:created>
  <dcterms:modified xsi:type="dcterms:W3CDTF">2014-03-04T18:46:39Z</dcterms:modified>
</cp:coreProperties>
</file>